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jg2I5vfuzp9XOKmTx1qh0AVw4L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/>
          <p:nvPr>
            <p:ph type="ctrTitle"/>
          </p:nvPr>
        </p:nvSpPr>
        <p:spPr>
          <a:xfrm>
            <a:off x="1128403" y="945913"/>
            <a:ext cx="8637073" cy="261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" type="subTitle"/>
          </p:nvPr>
        </p:nvSpPr>
        <p:spPr>
          <a:xfrm>
            <a:off x="1128404" y="3564467"/>
            <a:ext cx="8637072" cy="10710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19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1" type="ftr"/>
          </p:nvPr>
        </p:nvSpPr>
        <p:spPr>
          <a:xfrm>
            <a:off x="1127124" y="329307"/>
            <a:ext cx="594366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9924392" y="134930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20" name="Google Shape;20;p19"/>
          <p:cNvPicPr preferRelativeResize="0"/>
          <p:nvPr/>
        </p:nvPicPr>
        <p:blipFill rotWithShape="1">
          <a:blip r:embed="rId2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0"/>
          <p:cNvSpPr txBox="1"/>
          <p:nvPr>
            <p:ph idx="1" type="body"/>
          </p:nvPr>
        </p:nvSpPr>
        <p:spPr>
          <a:xfrm rot="5400000">
            <a:off x="4284620" y="-982580"/>
            <a:ext cx="3294576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0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88" name="Google Shape;88;p30"/>
          <p:cNvPicPr preferRelativeResize="0"/>
          <p:nvPr/>
        </p:nvPicPr>
        <p:blipFill rotWithShape="1">
          <a:blip r:embed="rId2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/>
          <p:nvPr>
            <p:ph type="title"/>
          </p:nvPr>
        </p:nvSpPr>
        <p:spPr>
          <a:xfrm rot="5400000">
            <a:off x="7602635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" type="body"/>
          </p:nvPr>
        </p:nvSpPr>
        <p:spPr>
          <a:xfrm rot="5400000">
            <a:off x="2714741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95" name="Google Shape;95;p31"/>
          <p:cNvPicPr preferRelativeResize="0"/>
          <p:nvPr/>
        </p:nvPicPr>
        <p:blipFill rotWithShape="1">
          <a:blip r:embed="rId2">
            <a:alphaModFix/>
          </a:blip>
          <a:srcRect b="36435" l="-115" r="59214" t="0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111" name="Google Shape;111;p22"/>
          <p:cNvPicPr preferRelativeResize="0"/>
          <p:nvPr/>
        </p:nvPicPr>
        <p:blipFill rotWithShape="1">
          <a:blip r:embed="rId2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27" name="Google Shape;27;p21"/>
          <p:cNvPicPr preferRelativeResize="0"/>
          <p:nvPr/>
        </p:nvPicPr>
        <p:blipFill rotWithShape="1">
          <a:blip r:embed="rId2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1129167" y="1756129"/>
            <a:ext cx="8619060" cy="20500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" type="body"/>
          </p:nvPr>
        </p:nvSpPr>
        <p:spPr>
          <a:xfrm>
            <a:off x="1129166" y="3806195"/>
            <a:ext cx="8619060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3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34" name="Google Shape;34;p23"/>
          <p:cNvPicPr preferRelativeResize="0"/>
          <p:nvPr/>
        </p:nvPicPr>
        <p:blipFill rotWithShape="1">
          <a:blip r:embed="rId2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/>
          <p:nvPr>
            <p:ph type="title"/>
          </p:nvPr>
        </p:nvSpPr>
        <p:spPr>
          <a:xfrm>
            <a:off x="1131052" y="958037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" type="body"/>
          </p:nvPr>
        </p:nvSpPr>
        <p:spPr>
          <a:xfrm>
            <a:off x="1129166" y="2165621"/>
            <a:ext cx="4645152" cy="3293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2" type="body"/>
          </p:nvPr>
        </p:nvSpPr>
        <p:spPr>
          <a:xfrm>
            <a:off x="6095606" y="2171769"/>
            <a:ext cx="4645152" cy="3287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42" name="Google Shape;42;p24"/>
          <p:cNvPicPr preferRelativeResize="0"/>
          <p:nvPr/>
        </p:nvPicPr>
        <p:blipFill rotWithShape="1">
          <a:blip r:embed="rId2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type="title"/>
          </p:nvPr>
        </p:nvSpPr>
        <p:spPr>
          <a:xfrm>
            <a:off x="1129166" y="953336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1129166" y="2169727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5"/>
          <p:cNvSpPr txBox="1"/>
          <p:nvPr>
            <p:ph idx="2" type="body"/>
          </p:nvPr>
        </p:nvSpPr>
        <p:spPr>
          <a:xfrm>
            <a:off x="1129166" y="2974448"/>
            <a:ext cx="4645152" cy="2493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3" type="body"/>
          </p:nvPr>
        </p:nvSpPr>
        <p:spPr>
          <a:xfrm>
            <a:off x="6094337" y="2173181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5"/>
          <p:cNvSpPr txBox="1"/>
          <p:nvPr>
            <p:ph idx="4" type="body"/>
          </p:nvPr>
        </p:nvSpPr>
        <p:spPr>
          <a:xfrm>
            <a:off x="6094337" y="2971669"/>
            <a:ext cx="4645152" cy="2487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52" name="Google Shape;52;p25"/>
          <p:cNvPicPr preferRelativeResize="0"/>
          <p:nvPr/>
        </p:nvPicPr>
        <p:blipFill rotWithShape="1">
          <a:blip r:embed="rId2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58" name="Google Shape;58;p26"/>
          <p:cNvPicPr preferRelativeResize="0"/>
          <p:nvPr/>
        </p:nvPicPr>
        <p:blipFill rotWithShape="1">
          <a:blip r:embed="rId2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 txBox="1"/>
          <p:nvPr>
            <p:ph type="title"/>
          </p:nvPr>
        </p:nvSpPr>
        <p:spPr>
          <a:xfrm>
            <a:off x="1124291" y="952578"/>
            <a:ext cx="3275013" cy="2322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" type="body"/>
          </p:nvPr>
        </p:nvSpPr>
        <p:spPr>
          <a:xfrm>
            <a:off x="4723334" y="952578"/>
            <a:ext cx="6012470" cy="4505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2" type="body"/>
          </p:nvPr>
        </p:nvSpPr>
        <p:spPr>
          <a:xfrm>
            <a:off x="1124291" y="3274754"/>
            <a:ext cx="3275013" cy="2178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8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70" name="Google Shape;70;p28"/>
          <p:cNvPicPr preferRelativeResize="0"/>
          <p:nvPr/>
        </p:nvPicPr>
        <p:blipFill rotWithShape="1">
          <a:blip r:embed="rId2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29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29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100000">
                  <a:srgbClr val="0C0C0C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9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29"/>
          <p:cNvSpPr txBox="1"/>
          <p:nvPr>
            <p:ph type="title"/>
          </p:nvPr>
        </p:nvSpPr>
        <p:spPr>
          <a:xfrm>
            <a:off x="1129124" y="1129513"/>
            <a:ext cx="5854872" cy="1924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29"/>
          <p:cNvSpPr txBox="1"/>
          <p:nvPr>
            <p:ph idx="1" type="body"/>
          </p:nvPr>
        </p:nvSpPr>
        <p:spPr>
          <a:xfrm>
            <a:off x="1128247" y="3053721"/>
            <a:ext cx="5846486" cy="2096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9"/>
          <p:cNvSpPr txBox="1"/>
          <p:nvPr>
            <p:ph idx="10" type="dt"/>
          </p:nvPr>
        </p:nvSpPr>
        <p:spPr>
          <a:xfrm>
            <a:off x="1125300" y="5469856"/>
            <a:ext cx="5849605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1" type="ftr"/>
          </p:nvPr>
        </p:nvSpPr>
        <p:spPr>
          <a:xfrm>
            <a:off x="1125300" y="318640"/>
            <a:ext cx="4877818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2" type="sldNum"/>
          </p:nvPr>
        </p:nvSpPr>
        <p:spPr>
          <a:xfrm>
            <a:off x="6176794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81" name="Google Shape;81;p29"/>
          <p:cNvPicPr preferRelativeResize="0"/>
          <p:nvPr/>
        </p:nvPicPr>
        <p:blipFill rotWithShape="1">
          <a:blip r:embed="rId2">
            <a:alphaModFix/>
          </a:blip>
          <a:srcRect b="36564" l="-115" r="48548" t="47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8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8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" name="Google Shape;8;p18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18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8"/>
          <p:cNvSpPr txBox="1"/>
          <p:nvPr>
            <p:ph idx="1" type="body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4B4B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454545">
                  <a:alpha val="0"/>
                </a:srgbClr>
              </a:gs>
              <a:gs pos="100000">
                <a:srgbClr val="4D4D4D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9" name="Google Shape;99;p20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0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9918076" y="137408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280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1.jp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Relationship Id="rId5" Type="http://schemas.openxmlformats.org/officeDocument/2006/relationships/image" Target="../media/image44.png"/><Relationship Id="rId6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1"/>
          <p:cNvSpPr txBox="1"/>
          <p:nvPr>
            <p:ph type="ctrTitle"/>
          </p:nvPr>
        </p:nvSpPr>
        <p:spPr>
          <a:xfrm>
            <a:off x="1125633" y="984900"/>
            <a:ext cx="5861378" cy="2410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Gothic"/>
              <a:buNone/>
            </a:pPr>
            <a:r>
              <a:rPr i="1" lang="en-US" sz="5400" u="sng"/>
              <a:t>BabyLog</a:t>
            </a:r>
            <a:endParaRPr sz="5400"/>
          </a:p>
        </p:txBody>
      </p:sp>
      <p:sp>
        <p:nvSpPr>
          <p:cNvPr id="119" name="Google Shape;119;p1"/>
          <p:cNvSpPr txBox="1"/>
          <p:nvPr>
            <p:ph idx="1" type="subTitle"/>
          </p:nvPr>
        </p:nvSpPr>
        <p:spPr>
          <a:xfrm>
            <a:off x="1125626" y="4403108"/>
            <a:ext cx="4970700" cy="1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/>
              <a:t>Por: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- Máximo Fuentes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- Francisco Iglesias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/>
              <a:t>- Axel Rojas</a:t>
            </a:r>
            <a:endParaRPr/>
          </a:p>
        </p:txBody>
      </p:sp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36564" l="-115" r="48548" t="47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írculo" id="121" name="Google Shape;121;p1"/>
          <p:cNvPicPr preferRelativeResize="0"/>
          <p:nvPr/>
        </p:nvPicPr>
        <p:blipFill rotWithShape="1">
          <a:blip r:embed="rId4">
            <a:alphaModFix/>
          </a:blip>
          <a:srcRect b="0" l="2687" r="2886" t="0"/>
          <a:stretch/>
        </p:blipFill>
        <p:spPr>
          <a:xfrm>
            <a:off x="5178623" y="2046334"/>
            <a:ext cx="2352900" cy="249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en Duoc  UC | LinkedIn" id="122" name="Google Shape;12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7301" y="227375"/>
            <a:ext cx="4074836" cy="1018709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6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andado - Iconos gratis de seguridad" id="246" name="Google Shape;246;p10"/>
          <p:cNvPicPr preferRelativeResize="0"/>
          <p:nvPr/>
        </p:nvPicPr>
        <p:blipFill rotWithShape="1">
          <a:blip r:embed="rId3">
            <a:alphaModFix amt="50000"/>
          </a:blip>
          <a:srcRect b="33415" l="0" r="-1" t="1033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 txBox="1"/>
          <p:nvPr/>
        </p:nvSpPr>
        <p:spPr>
          <a:xfrm>
            <a:off x="3512301" y="443732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4976636" y="540921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>
            <a:gsLst>
              <a:gs pos="0">
                <a:srgbClr val="3C3C3C">
                  <a:alpha val="3921"/>
                </a:srgbClr>
              </a:gs>
              <a:gs pos="100000">
                <a:srgbClr val="4D4D4D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10"/>
          <p:cNvSpPr txBox="1"/>
          <p:nvPr>
            <p:ph type="title"/>
          </p:nvPr>
        </p:nvSpPr>
        <p:spPr>
          <a:xfrm>
            <a:off x="1130271" y="1193800"/>
            <a:ext cx="3193050" cy="4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Seguridad y Estructura de Datos (Firebase)</a:t>
            </a:r>
            <a:endParaRPr/>
          </a:p>
        </p:txBody>
      </p:sp>
      <p:cxnSp>
        <p:nvCxnSpPr>
          <p:cNvPr id="251" name="Google Shape;251;p10"/>
          <p:cNvCxnSpPr/>
          <p:nvPr/>
        </p:nvCxnSpPr>
        <p:spPr>
          <a:xfrm>
            <a:off x="4654296" y="1600200"/>
            <a:ext cx="0" cy="3657600"/>
          </a:xfrm>
          <a:prstGeom prst="straightConnector1">
            <a:avLst/>
          </a:prstGeom>
          <a:noFill/>
          <a:ln cap="flat" cmpd="sng" w="31750">
            <a:solidFill>
              <a:schemeClr val="lt1">
                <a:alpha val="8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10"/>
          <p:cNvSpPr txBox="1"/>
          <p:nvPr>
            <p:ph idx="1" type="body"/>
          </p:nvPr>
        </p:nvSpPr>
        <p:spPr>
          <a:xfrm>
            <a:off x="4976636" y="1193800"/>
            <a:ext cx="6085091" cy="4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Reglas de acceso basadas en UID del usuario.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Escritura y lectura permitidas solo al propietario de los datos.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Validación de formatos antes de guardar en Firestore.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Estructura organizada por colecciones y subcolecciones: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/users/{uid}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/users/{uid}/alimentacion</a:t>
            </a:r>
            <a:endParaRPr sz="1300"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/users/{uid}/sueno</a:t>
            </a:r>
            <a:endParaRPr sz="1300"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/users/{uid}/vacunas</a:t>
            </a:r>
            <a:endParaRPr sz="1300"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/users/{uid}/controles</a:t>
            </a:r>
            <a:endParaRPr sz="1300"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Protección contra accesos no autorizados.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Manejo de imágenes con reglas en Storage.</a:t>
            </a:r>
            <a:endParaRPr/>
          </a:p>
          <a:p>
            <a:pPr indent="-14605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300"/>
          </a:p>
        </p:txBody>
      </p:sp>
      <p:sp>
        <p:nvSpPr>
          <p:cNvPr id="253" name="Google Shape;253;p10"/>
          <p:cNvSpPr txBox="1"/>
          <p:nvPr/>
        </p:nvSpPr>
        <p:spPr>
          <a:xfrm>
            <a:off x="7723229" y="6007878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GitHub y Control de Versiones</a:t>
            </a:r>
            <a:br>
              <a:rPr lang="en-US"/>
            </a:br>
            <a:endParaRPr/>
          </a:p>
        </p:txBody>
      </p:sp>
      <p:sp>
        <p:nvSpPr>
          <p:cNvPr id="259" name="Google Shape;259;p11"/>
          <p:cNvSpPr txBox="1"/>
          <p:nvPr>
            <p:ph idx="1" type="body"/>
          </p:nvPr>
        </p:nvSpPr>
        <p:spPr>
          <a:xfrm>
            <a:off x="1130270" y="2158175"/>
            <a:ext cx="4158849" cy="330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Flujo de trabajo basado en ramas por funcionalidad (feature branches).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Uso de main para versiones estables del proyecto.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Integración continua mediante pull requests y revisiones.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Resolución de conflictos y control de historial con Git.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Documentación técnica en el repositorio.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Sincronización constante con frontend y módulos productivos.</a:t>
            </a:r>
            <a:endParaRPr/>
          </a:p>
          <a:p>
            <a:pPr indent="-15875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grpSp>
        <p:nvGrpSpPr>
          <p:cNvPr id="260" name="Google Shape;260;p11"/>
          <p:cNvGrpSpPr/>
          <p:nvPr/>
        </p:nvGrpSpPr>
        <p:grpSpPr>
          <a:xfrm>
            <a:off x="5784811" y="2158101"/>
            <a:ext cx="4948731" cy="3308323"/>
            <a:chOff x="7807230" y="2012810"/>
            <a:chExt cx="3251252" cy="3459865"/>
          </a:xfrm>
        </p:grpSpPr>
        <p:sp>
          <p:nvSpPr>
            <p:cNvPr id="261" name="Google Shape;261;p11"/>
            <p:cNvSpPr/>
            <p:nvPr/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190500" sy="98000">
                <a:srgbClr val="000000">
                  <a:alpha val="3372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762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63" name="Google Shape;26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800" y="2158025"/>
            <a:ext cx="4948751" cy="33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12"/>
          <p:cNvSpPr txBox="1"/>
          <p:nvPr>
            <p:ph type="title"/>
          </p:nvPr>
        </p:nvSpPr>
        <p:spPr>
          <a:xfrm>
            <a:off x="1121029" y="948706"/>
            <a:ext cx="3852444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Demo y evolución</a:t>
            </a:r>
            <a:endParaRPr/>
          </a:p>
        </p:txBody>
      </p:sp>
      <p:pic>
        <p:nvPicPr>
          <p:cNvPr id="271" name="Google Shape;271;p12"/>
          <p:cNvPicPr preferRelativeResize="0"/>
          <p:nvPr/>
        </p:nvPicPr>
        <p:blipFill rotWithShape="1">
          <a:blip r:embed="rId3">
            <a:alphaModFix/>
          </a:blip>
          <a:srcRect b="36564" l="-116" r="66353" t="474"/>
          <a:stretch/>
        </p:blipFill>
        <p:spPr>
          <a:xfrm>
            <a:off x="1125460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 txBox="1"/>
          <p:nvPr>
            <p:ph idx="1" type="body"/>
          </p:nvPr>
        </p:nvSpPr>
        <p:spPr>
          <a:xfrm>
            <a:off x="1121030" y="2167151"/>
            <a:ext cx="3848478" cy="3299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Diseño </a:t>
            </a:r>
            <a:r>
              <a:rPr lang="en-US"/>
              <a:t>más</a:t>
            </a:r>
            <a:r>
              <a:rPr lang="en-US"/>
              <a:t> claro</a:t>
            </a:r>
            <a:endParaRPr/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</a:t>
            </a:r>
            <a:r>
              <a:rPr lang="en-US"/>
              <a:t>utenticación</a:t>
            </a:r>
            <a:r>
              <a:rPr lang="en-US"/>
              <a:t> con Google</a:t>
            </a:r>
            <a:endParaRPr/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Más Limpio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Nuevo logo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Nueva matriz de colores</a:t>
            </a:r>
            <a:endParaRPr/>
          </a:p>
        </p:txBody>
      </p:sp>
      <p:pic>
        <p:nvPicPr>
          <p:cNvPr id="273" name="Google Shape;27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640" y="852010"/>
            <a:ext cx="2964032" cy="4407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2"/>
          <p:cNvPicPr preferRelativeResize="0"/>
          <p:nvPr/>
        </p:nvPicPr>
        <p:blipFill rotWithShape="1">
          <a:blip r:embed="rId5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12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6" name="Google Shape;27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0000" y="836725"/>
            <a:ext cx="2759773" cy="4407500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12" scaled="0"/>
          </a:gra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13"/>
          <p:cNvSpPr txBox="1"/>
          <p:nvPr>
            <p:ph type="title"/>
          </p:nvPr>
        </p:nvSpPr>
        <p:spPr>
          <a:xfrm>
            <a:off x="1121029" y="948706"/>
            <a:ext cx="3852444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Demo y evolución</a:t>
            </a:r>
            <a:endParaRPr/>
          </a:p>
        </p:txBody>
      </p:sp>
      <p:pic>
        <p:nvPicPr>
          <p:cNvPr id="284" name="Google Shape;284;p13"/>
          <p:cNvPicPr preferRelativeResize="0"/>
          <p:nvPr/>
        </p:nvPicPr>
        <p:blipFill rotWithShape="1">
          <a:blip r:embed="rId3">
            <a:alphaModFix/>
          </a:blip>
          <a:srcRect b="36564" l="-116" r="66353" t="474"/>
          <a:stretch/>
        </p:blipFill>
        <p:spPr>
          <a:xfrm>
            <a:off x="1125460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3"/>
          <p:cNvSpPr txBox="1"/>
          <p:nvPr>
            <p:ph idx="1" type="body"/>
          </p:nvPr>
        </p:nvSpPr>
        <p:spPr>
          <a:xfrm>
            <a:off x="1121030" y="2167151"/>
            <a:ext cx="3848478" cy="3299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Diseño consistente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 agrega menu desplegable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 agrega funciones de </a:t>
            </a:r>
            <a:r>
              <a:rPr lang="en-US"/>
              <a:t>edición</a:t>
            </a:r>
            <a:r>
              <a:rPr lang="en-US"/>
              <a:t> de perfil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640" y="938585"/>
            <a:ext cx="2964032" cy="423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5395" y="480046"/>
            <a:ext cx="2382035" cy="515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3"/>
          <p:cNvPicPr preferRelativeResize="0"/>
          <p:nvPr/>
        </p:nvPicPr>
        <p:blipFill rotWithShape="1">
          <a:blip r:embed="rId6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13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14"/>
          <p:cNvSpPr txBox="1"/>
          <p:nvPr>
            <p:ph type="title"/>
          </p:nvPr>
        </p:nvSpPr>
        <p:spPr>
          <a:xfrm>
            <a:off x="1121029" y="948706"/>
            <a:ext cx="3852444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Demo y evolución</a:t>
            </a:r>
            <a:endParaRPr/>
          </a:p>
        </p:txBody>
      </p:sp>
      <p:pic>
        <p:nvPicPr>
          <p:cNvPr id="297" name="Google Shape;297;p14"/>
          <p:cNvPicPr preferRelativeResize="0"/>
          <p:nvPr/>
        </p:nvPicPr>
        <p:blipFill rotWithShape="1">
          <a:blip r:embed="rId3">
            <a:alphaModFix/>
          </a:blip>
          <a:srcRect b="36564" l="-116" r="66353" t="474"/>
          <a:stretch/>
        </p:blipFill>
        <p:spPr>
          <a:xfrm>
            <a:off x="1125460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4"/>
          <p:cNvSpPr txBox="1"/>
          <p:nvPr>
            <p:ph idx="1" type="body"/>
          </p:nvPr>
        </p:nvSpPr>
        <p:spPr>
          <a:xfrm>
            <a:off x="1121030" y="2167151"/>
            <a:ext cx="3848478" cy="3299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Diseño consistente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Nueva distribución, mas clara e intuitiva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 agrega footer con opciones de volver al inicio y perfil </a:t>
            </a:r>
            <a:endParaRPr/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640" y="923354"/>
            <a:ext cx="2964032" cy="426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1832" y="480046"/>
            <a:ext cx="2369160" cy="515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6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14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15"/>
          <p:cNvSpPr txBox="1"/>
          <p:nvPr>
            <p:ph type="title"/>
          </p:nvPr>
        </p:nvSpPr>
        <p:spPr>
          <a:xfrm>
            <a:off x="1121029" y="948706"/>
            <a:ext cx="3852444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Demo y evolución</a:t>
            </a:r>
            <a:endParaRPr/>
          </a:p>
        </p:txBody>
      </p:sp>
      <p:pic>
        <p:nvPicPr>
          <p:cNvPr id="310" name="Google Shape;310;p15"/>
          <p:cNvPicPr preferRelativeResize="0"/>
          <p:nvPr/>
        </p:nvPicPr>
        <p:blipFill rotWithShape="1">
          <a:blip r:embed="rId3">
            <a:alphaModFix/>
          </a:blip>
          <a:srcRect b="36564" l="-116" r="66353" t="474"/>
          <a:stretch/>
        </p:blipFill>
        <p:spPr>
          <a:xfrm>
            <a:off x="1125460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5"/>
          <p:cNvSpPr txBox="1"/>
          <p:nvPr>
            <p:ph idx="1" type="body"/>
          </p:nvPr>
        </p:nvSpPr>
        <p:spPr>
          <a:xfrm>
            <a:off x="1121030" y="2167151"/>
            <a:ext cx="3848478" cy="3299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Diseño consistente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Nueva distribución, mas clara e intuitiva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 agrega footer con opciones de volver al inicio y perfil 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640" y="915655"/>
            <a:ext cx="2964032" cy="428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5395" y="480046"/>
            <a:ext cx="2382035" cy="515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/>
          <p:cNvPicPr preferRelativeResize="0"/>
          <p:nvPr/>
        </p:nvPicPr>
        <p:blipFill rotWithShape="1">
          <a:blip r:embed="rId6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15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16"/>
          <p:cNvSpPr txBox="1"/>
          <p:nvPr>
            <p:ph type="title"/>
          </p:nvPr>
        </p:nvSpPr>
        <p:spPr>
          <a:xfrm>
            <a:off x="1451579" y="2303047"/>
            <a:ext cx="3272093" cy="2674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Reflexión Final</a:t>
            </a:r>
            <a:endParaRPr/>
          </a:p>
        </p:txBody>
      </p:sp>
      <p:cxnSp>
        <p:nvCxnSpPr>
          <p:cNvPr id="323" name="Google Shape;323;p16"/>
          <p:cNvCxnSpPr/>
          <p:nvPr/>
        </p:nvCxnSpPr>
        <p:spPr>
          <a:xfrm>
            <a:off x="1451579" y="2146542"/>
            <a:ext cx="3272094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6"/>
          <p:cNvSpPr txBox="1"/>
          <p:nvPr/>
        </p:nvSpPr>
        <p:spPr>
          <a:xfrm>
            <a:off x="1451580" y="3122496"/>
            <a:ext cx="35301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t/>
            </a:r>
            <a:endParaRPr b="0" i="0" sz="3200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5" name="Google Shape;325;p1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6" name="Google Shape;326;p1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16"/>
          <p:cNvGrpSpPr/>
          <p:nvPr/>
        </p:nvGrpSpPr>
        <p:grpSpPr>
          <a:xfrm>
            <a:off x="5142518" y="1122871"/>
            <a:ext cx="5912226" cy="3997895"/>
            <a:chOff x="605" y="319596"/>
            <a:chExt cx="5912226" cy="3997895"/>
          </a:xfrm>
        </p:grpSpPr>
        <p:sp>
          <p:nvSpPr>
            <p:cNvPr id="328" name="Google Shape;328;p16"/>
            <p:cNvSpPr/>
            <p:nvPr/>
          </p:nvSpPr>
          <p:spPr>
            <a:xfrm>
              <a:off x="485937" y="319596"/>
              <a:ext cx="794179" cy="79417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05" y="1392001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 txBox="1"/>
            <p:nvPr/>
          </p:nvSpPr>
          <p:spPr>
            <a:xfrm>
              <a:off x="605" y="1392001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Proyecto fortaleció el trabajo en equipo y la comunicación técnica.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559628" y="319596"/>
              <a:ext cx="794179" cy="79417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074296" y="1392001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 txBox="1"/>
            <p:nvPr/>
          </p:nvSpPr>
          <p:spPr>
            <a:xfrm>
              <a:off x="2074296" y="1392001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Aprendizaje profundo sobre Firebase, arquitecturas móviles y seguridad.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4633320" y="319596"/>
              <a:ext cx="794179" cy="79417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4147988" y="1392001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 txBox="1"/>
            <p:nvPr/>
          </p:nvSpPr>
          <p:spPr>
            <a:xfrm>
              <a:off x="4147988" y="1392001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Validación de la importancia de un diseño simple y orientado al usuario.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1522782" y="2539149"/>
              <a:ext cx="794179" cy="79417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1037450" y="3611554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 txBox="1"/>
            <p:nvPr/>
          </p:nvSpPr>
          <p:spPr>
            <a:xfrm>
              <a:off x="1037450" y="3611554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Adaptación a cambios y resolución de problemas en tiempo real.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596474" y="2539149"/>
              <a:ext cx="794179" cy="79417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111142" y="3611554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 txBox="1"/>
            <p:nvPr/>
          </p:nvSpPr>
          <p:spPr>
            <a:xfrm>
              <a:off x="3111142" y="3611554"/>
              <a:ext cx="1764843" cy="705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Base sólida para continuar ampliando funcionalidades.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7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7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9" name="Google Shape;349;p17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0" name="Google Shape;350;p17"/>
          <p:cNvPicPr preferRelativeResize="0"/>
          <p:nvPr/>
        </p:nvPicPr>
        <p:blipFill rotWithShape="1">
          <a:blip r:embed="rId4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7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17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17"/>
          <p:cNvSpPr txBox="1"/>
          <p:nvPr>
            <p:ph type="title"/>
          </p:nvPr>
        </p:nvSpPr>
        <p:spPr>
          <a:xfrm>
            <a:off x="1128413" y="988098"/>
            <a:ext cx="4495380" cy="24077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</a:pPr>
            <a:r>
              <a:rPr lang="en-US" sz="4800"/>
              <a:t>Gracias!!</a:t>
            </a:r>
            <a:endParaRPr/>
          </a:p>
        </p:txBody>
      </p:sp>
      <p:pic>
        <p:nvPicPr>
          <p:cNvPr id="354" name="Google Shape;354;p17"/>
          <p:cNvPicPr preferRelativeResize="0"/>
          <p:nvPr/>
        </p:nvPicPr>
        <p:blipFill rotWithShape="1">
          <a:blip r:embed="rId5">
            <a:alphaModFix/>
          </a:blip>
          <a:srcRect b="36564" l="-115" r="60418" t="47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bre de la empresa" id="355" name="Google Shape;355;p17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4251" y="805583"/>
            <a:ext cx="4660762" cy="466076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17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Bebé que siente confundido foto de archivo. Imagen de lindo - 40943064" id="130" name="Google Shape;130;p2"/>
          <p:cNvPicPr preferRelativeResize="0"/>
          <p:nvPr/>
        </p:nvPicPr>
        <p:blipFill rotWithShape="1">
          <a:blip r:embed="rId3">
            <a:alphaModFix amt="50000"/>
          </a:blip>
          <a:srcRect b="5299" l="0" r="-1" t="1519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 txBox="1"/>
          <p:nvPr/>
        </p:nvSpPr>
        <p:spPr>
          <a:xfrm>
            <a:off x="3512301" y="443732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4976636" y="540921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0" y="1193800"/>
            <a:ext cx="12192000" cy="5664199"/>
          </a:xfrm>
          <a:prstGeom prst="rect">
            <a:avLst/>
          </a:prstGeom>
          <a:gradFill>
            <a:gsLst>
              <a:gs pos="0">
                <a:srgbClr val="3C3C3C">
                  <a:alpha val="3921"/>
                </a:srgbClr>
              </a:gs>
              <a:gs pos="100000">
                <a:srgbClr val="4D4D4D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"/>
          <p:cNvSpPr txBox="1"/>
          <p:nvPr>
            <p:ph type="title"/>
          </p:nvPr>
        </p:nvSpPr>
        <p:spPr>
          <a:xfrm>
            <a:off x="1130271" y="1193800"/>
            <a:ext cx="3193050" cy="4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Problemática</a:t>
            </a:r>
            <a:endParaRPr/>
          </a:p>
        </p:txBody>
      </p:sp>
      <p:cxnSp>
        <p:nvCxnSpPr>
          <p:cNvPr id="135" name="Google Shape;135;p2"/>
          <p:cNvCxnSpPr/>
          <p:nvPr/>
        </p:nvCxnSpPr>
        <p:spPr>
          <a:xfrm>
            <a:off x="4654296" y="1600200"/>
            <a:ext cx="0" cy="3657600"/>
          </a:xfrm>
          <a:prstGeom prst="straightConnector1">
            <a:avLst/>
          </a:prstGeom>
          <a:noFill/>
          <a:ln cap="flat" cmpd="sng" w="31750">
            <a:solidFill>
              <a:schemeClr val="lt1">
                <a:alpha val="8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"/>
          <p:cNvSpPr txBox="1"/>
          <p:nvPr>
            <p:ph idx="1" type="body"/>
          </p:nvPr>
        </p:nvSpPr>
        <p:spPr>
          <a:xfrm>
            <a:off x="4976636" y="1193800"/>
            <a:ext cx="6085091" cy="4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70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Falta de una herramienta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centralizada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para registrar crecimiento, alimentación, sueño y vacunas.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Información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dispersa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en cuadernos, notas del celular y conversaciones médicas.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Pérdida o inconsistencia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de datos importantes para el seguimiento del bebé.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Padres primerizos con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alta incertidumbre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por no saber qué registrar ni cómo interpretarlo.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Pocas soluciones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accesibles, simples y adaptadas al contexto chileno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7723229" y="6007878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3"/>
          <p:cNvSpPr txBox="1"/>
          <p:nvPr>
            <p:ph type="title"/>
          </p:nvPr>
        </p:nvSpPr>
        <p:spPr>
          <a:xfrm>
            <a:off x="1121028" y="948706"/>
            <a:ext cx="450770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Soluciones</a:t>
            </a:r>
            <a:endParaRPr/>
          </a:p>
        </p:txBody>
      </p:sp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 b="36564" l="-116" r="60419" t="47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1121030" y="2167151"/>
            <a:ext cx="4503066" cy="3299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795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App móvil para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centralizar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el crecimiento del bebé.</a:t>
            </a:r>
            <a:endParaRPr/>
          </a:p>
          <a:p>
            <a:pPr indent="-10795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Registro rápido de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alimentación, sueño y vacunas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0795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Interfaz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simple e intuitiva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para padres.</a:t>
            </a:r>
            <a:endParaRPr/>
          </a:p>
          <a:p>
            <a:pPr indent="-10795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Gráficos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y visualizaciones claras del progreso.</a:t>
            </a:r>
            <a:endParaRPr/>
          </a:p>
          <a:p>
            <a:pPr indent="-10795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Datos seguros en la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nube (Firebase)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0795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Adaptada al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calendario de salud chileno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2065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</p:txBody>
      </p:sp>
      <p:pic>
        <p:nvPicPr>
          <p:cNvPr descr="Interfaz de usuario gráfica, Aplicación" id="147" name="Google Shape;14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251" y="805583"/>
            <a:ext cx="4660762" cy="466076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Objetivo</a:t>
            </a:r>
            <a:endParaRPr/>
          </a:p>
        </p:txBody>
      </p:sp>
      <p:sp>
        <p:nvSpPr>
          <p:cNvPr id="155" name="Google Shape;155;p4"/>
          <p:cNvSpPr txBox="1"/>
          <p:nvPr>
            <p:ph idx="1" type="body"/>
          </p:nvPr>
        </p:nvSpPr>
        <p:spPr>
          <a:xfrm>
            <a:off x="1130269" y="2167151"/>
            <a:ext cx="6196900" cy="3299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0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Desarrollar una app móvil para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registrar y monitorear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el crecimiento infantil.</a:t>
            </a:r>
            <a:endParaRPr/>
          </a:p>
          <a:p>
            <a:pPr indent="-12700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Entregar a los padres una herramienta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simple y accesible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para el seguimiento diario.</a:t>
            </a:r>
            <a:endParaRPr/>
          </a:p>
          <a:p>
            <a:pPr indent="-12700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Centralizar información clave de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alimentación, sueño, vacunas y controles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2700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Facilitar la toma de decisiones mediante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gráficos e indicadores claros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Logotipo, nombre de la empresa&#10;&#10;El contenido generado por IA puede ser incorrecto."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445" y="2355924"/>
            <a:ext cx="2921649" cy="292164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Gráfico económico digital" id="162" name="Google Shape;162;p5"/>
          <p:cNvPicPr preferRelativeResize="0"/>
          <p:nvPr/>
        </p:nvPicPr>
        <p:blipFill rotWithShape="1">
          <a:blip r:embed="rId3">
            <a:alphaModFix amt="50000"/>
          </a:blip>
          <a:srcRect b="0" l="2" r="0" t="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5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Alcances</a:t>
            </a:r>
            <a:endParaRPr/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4">
            <a:alphaModFix/>
          </a:blip>
          <a:srcRect b="36435" l="-115" r="15827" t="0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 txBox="1"/>
          <p:nvPr>
            <p:ph idx="1" type="body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Desarrollo de una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app móvil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en Ionic + Angular.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Registro de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alimentación, sueño, vacunas y controles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Perfiles de usuario con datos del bebé.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Visualización mediante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gráficos y listados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Autenticación y almacenamiento seguro en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Firebase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Diseño UI/UX completo con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paleta BabyLog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2700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Gestión del proyecto usando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GitHub, Jira y Trello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5">
            <a:alphaModFix/>
          </a:blip>
          <a:srcRect b="-1538" l="0" r="0" t="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5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Requerimientos funcionales</a:t>
            </a:r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1316409" y="2931832"/>
            <a:ext cx="9230569" cy="2104173"/>
            <a:chOff x="186109" y="429756"/>
            <a:chExt cx="9230569" cy="2104173"/>
          </a:xfrm>
        </p:grpSpPr>
        <p:sp>
          <p:nvSpPr>
            <p:cNvPr id="175" name="Google Shape;175;p6"/>
            <p:cNvSpPr/>
            <p:nvPr/>
          </p:nvSpPr>
          <p:spPr>
            <a:xfrm>
              <a:off x="186109" y="429756"/>
              <a:ext cx="800173" cy="800173"/>
            </a:xfrm>
            <a:prstGeom prst="ellipse">
              <a:avLst/>
            </a:prstGeom>
            <a:solidFill>
              <a:srgbClr val="3F94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54145" y="597793"/>
              <a:ext cx="464100" cy="464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1157748" y="429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 txBox="1"/>
            <p:nvPr/>
          </p:nvSpPr>
          <p:spPr>
            <a:xfrm>
              <a:off x="1157748" y="429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Registro de usuarios y autenticación.</a:t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3372513" y="429756"/>
              <a:ext cx="800173" cy="800173"/>
            </a:xfrm>
            <a:prstGeom prst="ellipse">
              <a:avLst/>
            </a:prstGeom>
            <a:solidFill>
              <a:srgbClr val="057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3540549" y="597793"/>
              <a:ext cx="464100" cy="464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4344152" y="429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 txBox="1"/>
            <p:nvPr/>
          </p:nvSpPr>
          <p:spPr>
            <a:xfrm>
              <a:off x="4344152" y="429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Creación y edición de perfil del bebé.</a:t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558917" y="429756"/>
              <a:ext cx="800173" cy="800173"/>
            </a:xfrm>
            <a:prstGeom prst="ellipse">
              <a:avLst/>
            </a:prstGeom>
            <a:solidFill>
              <a:srgbClr val="29B6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726953" y="597793"/>
              <a:ext cx="464100" cy="464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530556" y="429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7530556" y="429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Registro de alimentación, sueño, vacunas y controles médicos.</a:t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86109" y="1733756"/>
              <a:ext cx="800173" cy="800173"/>
            </a:xfrm>
            <a:prstGeom prst="ellipse">
              <a:avLst/>
            </a:prstGeom>
            <a:solidFill>
              <a:srgbClr val="DF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54145" y="1901793"/>
              <a:ext cx="464100" cy="464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1157748" y="1733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1157748" y="1733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Visualización de historial de registros por fecha.</a:t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372513" y="1733756"/>
              <a:ext cx="800173" cy="800173"/>
            </a:xfrm>
            <a:prstGeom prst="ellipse">
              <a:avLst/>
            </a:prstGeom>
            <a:solidFill>
              <a:srgbClr val="BC41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3540549" y="1901793"/>
              <a:ext cx="464100" cy="464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4344152" y="1733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4344152" y="1733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Generación de gráficos básicos de crecimiento y hábitos.</a:t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558917" y="1733756"/>
              <a:ext cx="800173" cy="800173"/>
            </a:xfrm>
            <a:prstGeom prst="ellipse">
              <a:avLst/>
            </a:prstGeom>
            <a:solidFill>
              <a:srgbClr val="3F94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726953" y="1901793"/>
              <a:ext cx="464100" cy="464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7530556" y="1733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 txBox="1"/>
            <p:nvPr/>
          </p:nvSpPr>
          <p:spPr>
            <a:xfrm>
              <a:off x="7530556" y="1733756"/>
              <a:ext cx="1886122" cy="800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n-US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Gestión de recordatorios para vacunas y controles.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2" y="0"/>
            <a:ext cx="12191695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8F8F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7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Requerimientos no funcionales</a:t>
            </a:r>
            <a:endParaRPr/>
          </a:p>
        </p:txBody>
      </p:sp>
      <p:cxnSp>
        <p:nvCxnSpPr>
          <p:cNvPr id="205" name="Google Shape;205;p7"/>
          <p:cNvCxnSpPr/>
          <p:nvPr/>
        </p:nvCxnSpPr>
        <p:spPr>
          <a:xfrm>
            <a:off x="1130874" y="1996645"/>
            <a:ext cx="9603274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7"/>
          <p:cNvSpPr/>
          <p:nvPr/>
        </p:nvSpPr>
        <p:spPr>
          <a:xfrm>
            <a:off x="0" y="2019476"/>
            <a:ext cx="12192000" cy="48385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7" name="Google Shape;207;p7"/>
          <p:cNvGrpSpPr/>
          <p:nvPr/>
        </p:nvGrpSpPr>
        <p:grpSpPr>
          <a:xfrm>
            <a:off x="1385386" y="2502598"/>
            <a:ext cx="9094142" cy="3694494"/>
            <a:chOff x="255116" y="522"/>
            <a:chExt cx="9094142" cy="3694494"/>
          </a:xfrm>
        </p:grpSpPr>
        <p:sp>
          <p:nvSpPr>
            <p:cNvPr id="208" name="Google Shape;208;p7"/>
            <p:cNvSpPr/>
            <p:nvPr/>
          </p:nvSpPr>
          <p:spPr>
            <a:xfrm>
              <a:off x="255116" y="522"/>
              <a:ext cx="2841919" cy="1705151"/>
            </a:xfrm>
            <a:prstGeom prst="rect">
              <a:avLst/>
            </a:prstGeom>
            <a:solidFill>
              <a:srgbClr val="3F94B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255116" y="522"/>
              <a:ext cx="2841919" cy="17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lang="en-US" sz="2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Interfaz simple, intuitiva y orientada a padres primerizos.</a:t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381227" y="522"/>
              <a:ext cx="2841919" cy="1705151"/>
            </a:xfrm>
            <a:prstGeom prst="rect">
              <a:avLst/>
            </a:prstGeom>
            <a:solidFill>
              <a:srgbClr val="057D7A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3381227" y="522"/>
              <a:ext cx="2841919" cy="17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lang="en-US" sz="2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 con rendimiento fluido en dispositivos Android.</a:t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507339" y="522"/>
              <a:ext cx="2841919" cy="1705151"/>
            </a:xfrm>
            <a:prstGeom prst="rect">
              <a:avLst/>
            </a:prstGeom>
            <a:solidFill>
              <a:srgbClr val="29B66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 txBox="1"/>
            <p:nvPr/>
          </p:nvSpPr>
          <p:spPr>
            <a:xfrm>
              <a:off x="6507339" y="522"/>
              <a:ext cx="2841919" cy="17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lang="en-US" sz="2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Almacenamiento seguro mediante Firebase.</a:t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255116" y="1989865"/>
              <a:ext cx="2841919" cy="1705151"/>
            </a:xfrm>
            <a:prstGeom prst="rect">
              <a:avLst/>
            </a:prstGeom>
            <a:solidFill>
              <a:srgbClr val="DF871F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 txBox="1"/>
            <p:nvPr/>
          </p:nvSpPr>
          <p:spPr>
            <a:xfrm>
              <a:off x="255116" y="1989865"/>
              <a:ext cx="2841919" cy="17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lang="en-US" sz="2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Disponibilidad de datos en tiempo real.</a:t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3381227" y="1989865"/>
              <a:ext cx="2841919" cy="1705151"/>
            </a:xfrm>
            <a:prstGeom prst="rect">
              <a:avLst/>
            </a:prstGeom>
            <a:solidFill>
              <a:srgbClr val="BC4107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 txBox="1"/>
            <p:nvPr/>
          </p:nvSpPr>
          <p:spPr>
            <a:xfrm>
              <a:off x="3381227" y="1989865"/>
              <a:ext cx="2841919" cy="17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lang="en-US" sz="2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Código organizado bajo buenas prácticas de Ionic + Angular.</a:t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6507339" y="1989865"/>
              <a:ext cx="2841919" cy="1705151"/>
            </a:xfrm>
            <a:prstGeom prst="rect">
              <a:avLst/>
            </a:prstGeom>
            <a:solidFill>
              <a:srgbClr val="3F94B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 txBox="1"/>
            <p:nvPr/>
          </p:nvSpPr>
          <p:spPr>
            <a:xfrm>
              <a:off x="6507339" y="1989865"/>
              <a:ext cx="2841919" cy="17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entury Gothic"/>
                <a:buNone/>
              </a:pPr>
              <a:r>
                <a:rPr lang="en-US" sz="2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Diseño consistente con paleta BabyLog y lineamientos UX.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Metodología de trabajo</a:t>
            </a:r>
            <a:endParaRPr/>
          </a:p>
        </p:txBody>
      </p:sp>
      <p:pic>
        <p:nvPicPr>
          <p:cNvPr id="225" name="Google Shape;2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634" y="2166642"/>
            <a:ext cx="2304900" cy="156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392" y="3898788"/>
            <a:ext cx="1923383" cy="15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9783" y="2620821"/>
            <a:ext cx="1565602" cy="156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 txBox="1"/>
          <p:nvPr>
            <p:ph idx="1" type="body"/>
          </p:nvPr>
        </p:nvSpPr>
        <p:spPr>
          <a:xfrm>
            <a:off x="6564211" y="2121767"/>
            <a:ext cx="4169400" cy="3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Metodología ágil basada en Scrum.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Trabajo organizado en sprints semanales.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Uso de Jira y Trello para planificación y seguimiento.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Reuniones de coordinación para revisar avances.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Integración continua a través de GitHub.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 txBox="1"/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Herramientas utilizadas</a:t>
            </a:r>
            <a:endParaRPr/>
          </a:p>
        </p:txBody>
      </p:sp>
      <p:sp>
        <p:nvSpPr>
          <p:cNvPr id="234" name="Google Shape;234;p9"/>
          <p:cNvSpPr txBox="1"/>
          <p:nvPr>
            <p:ph idx="1" type="body"/>
          </p:nvPr>
        </p:nvSpPr>
        <p:spPr>
          <a:xfrm>
            <a:off x="1130270" y="2166642"/>
            <a:ext cx="4169336" cy="3299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Firebase Firestore para lectura y escritura de datos.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Firebase Storage para manejo de imágenes.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Angular Services para la lógica interna de módulos.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TypeScript para validación y manipulación de datos.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Postman / Thunder Client para pruebas de endpoints.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VS Code como entorno principal de desarrollo.</a:t>
            </a:r>
            <a:endParaRPr/>
          </a:p>
          <a:p>
            <a:pPr indent="-158750" lvl="0" marL="228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pic>
        <p:nvPicPr>
          <p:cNvPr id="235" name="Google Shape;2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1689" y="3150541"/>
            <a:ext cx="911856" cy="911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ular Logo PNG Transparent &amp; SVG Vector - Freebie Supply" id="236" name="Google Shape;23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2540" y="1350919"/>
            <a:ext cx="2391342" cy="651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onic-logo-portrait | Ionic Academy | Learn IonicIonic Academy | Learn Ionic" id="237" name="Google Shape;23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8407" y="1129884"/>
            <a:ext cx="1248387" cy="124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81946" y="4900573"/>
            <a:ext cx="2391342" cy="65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6560" y="4862568"/>
            <a:ext cx="2292078" cy="69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1183" y="2785053"/>
            <a:ext cx="1642833" cy="1642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lería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lería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2025-11-28T20:01:15Z</dcterms:created>
  <dc:creator>FRANCISCO . IGLESIAS GOMEZ</dc:creator>
</cp:coreProperties>
</file>